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Lst>
  <p:sldSz cx="9601200" cy="12801600" type="A3"/>
  <p:notesSz cx="10234613" cy="146621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39" d="100"/>
          <a:sy n="39" d="100"/>
        </p:scale>
        <p:origin x="229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20090" y="2095078"/>
            <a:ext cx="8161020" cy="4456853"/>
          </a:xfrm>
        </p:spPr>
        <p:txBody>
          <a:bodyPr anchor="b"/>
          <a:lstStyle>
            <a:lvl1pPr algn="ctr">
              <a:defRPr sz="6300"/>
            </a:lvl1pPr>
          </a:lstStyle>
          <a:p>
            <a:r>
              <a:rPr lang="en-US"/>
              <a:t>Click to edit Master title style</a:t>
            </a:r>
            <a:endParaRPr lang="en-US" dirty="0"/>
          </a:p>
        </p:txBody>
      </p:sp>
      <p:sp>
        <p:nvSpPr>
          <p:cNvPr id="3" name="Subtitle 2"/>
          <p:cNvSpPr>
            <a:spLocks noGrp="1"/>
          </p:cNvSpPr>
          <p:nvPr>
            <p:ph type="subTitle" idx="1"/>
          </p:nvPr>
        </p:nvSpPr>
        <p:spPr>
          <a:xfrm>
            <a:off x="1200150" y="6723804"/>
            <a:ext cx="7200900" cy="3090756"/>
          </a:xfrm>
        </p:spPr>
        <p:txBody>
          <a:bodyPr/>
          <a:lstStyle>
            <a:lvl1pPr marL="0" indent="0" algn="ctr">
              <a:buNone/>
              <a:defRPr sz="2520"/>
            </a:lvl1pPr>
            <a:lvl2pPr marL="480060" indent="0" algn="ctr">
              <a:buNone/>
              <a:defRPr sz="2100"/>
            </a:lvl2pPr>
            <a:lvl3pPr marL="960120" indent="0" algn="ctr">
              <a:buNone/>
              <a:defRPr sz="1890"/>
            </a:lvl3pPr>
            <a:lvl4pPr marL="1440180" indent="0" algn="ctr">
              <a:buNone/>
              <a:defRPr sz="1680"/>
            </a:lvl4pPr>
            <a:lvl5pPr marL="1920240" indent="0" algn="ctr">
              <a:buNone/>
              <a:defRPr sz="1680"/>
            </a:lvl5pPr>
            <a:lvl6pPr marL="2400300" indent="0" algn="ctr">
              <a:buNone/>
              <a:defRPr sz="1680"/>
            </a:lvl6pPr>
            <a:lvl7pPr marL="2880360" indent="0" algn="ctr">
              <a:buNone/>
              <a:defRPr sz="1680"/>
            </a:lvl7pPr>
            <a:lvl8pPr marL="3360420" indent="0" algn="ctr">
              <a:buNone/>
              <a:defRPr sz="1680"/>
            </a:lvl8pPr>
            <a:lvl9pPr marL="3840480" indent="0" algn="ctr">
              <a:buNone/>
              <a:defRPr sz="1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4F57905-5370-498C-8B0F-CEAF34BAA3F2}" type="datetimeFigureOut">
              <a:rPr lang="en-GB" smtClean="0"/>
              <a:t>05/11/2020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966CC9-AFD4-4E80-BE29-F65AF0016CBF}" type="slidenum">
              <a:rPr lang="en-GB" smtClean="0"/>
              <a:t>‹#›</a:t>
            </a:fld>
            <a:endParaRPr lang="en-GB"/>
          </a:p>
        </p:txBody>
      </p:sp>
    </p:spTree>
    <p:extLst>
      <p:ext uri="{BB962C8B-B14F-4D97-AF65-F5344CB8AC3E}">
        <p14:creationId xmlns:p14="http://schemas.microsoft.com/office/powerpoint/2010/main" val="1482283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F57905-5370-498C-8B0F-CEAF34BAA3F2}" type="datetimeFigureOut">
              <a:rPr lang="en-GB" smtClean="0"/>
              <a:t>05/11/2020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966CC9-AFD4-4E80-BE29-F65AF0016CBF}" type="slidenum">
              <a:rPr lang="en-GB" smtClean="0"/>
              <a:t>‹#›</a:t>
            </a:fld>
            <a:endParaRPr lang="en-GB"/>
          </a:p>
        </p:txBody>
      </p:sp>
    </p:spTree>
    <p:extLst>
      <p:ext uri="{BB962C8B-B14F-4D97-AF65-F5344CB8AC3E}">
        <p14:creationId xmlns:p14="http://schemas.microsoft.com/office/powerpoint/2010/main" val="2405487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0859" y="681567"/>
            <a:ext cx="2070259" cy="1084876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60083" y="681567"/>
            <a:ext cx="6090761" cy="1084876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F57905-5370-498C-8B0F-CEAF34BAA3F2}" type="datetimeFigureOut">
              <a:rPr lang="en-GB" smtClean="0"/>
              <a:t>05/11/2020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966CC9-AFD4-4E80-BE29-F65AF0016CBF}" type="slidenum">
              <a:rPr lang="en-GB" smtClean="0"/>
              <a:t>‹#›</a:t>
            </a:fld>
            <a:endParaRPr lang="en-GB"/>
          </a:p>
        </p:txBody>
      </p:sp>
    </p:spTree>
    <p:extLst>
      <p:ext uri="{BB962C8B-B14F-4D97-AF65-F5344CB8AC3E}">
        <p14:creationId xmlns:p14="http://schemas.microsoft.com/office/powerpoint/2010/main" val="3182692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F57905-5370-498C-8B0F-CEAF34BAA3F2}" type="datetimeFigureOut">
              <a:rPr lang="en-GB" smtClean="0"/>
              <a:t>05/11/2020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966CC9-AFD4-4E80-BE29-F65AF0016CBF}" type="slidenum">
              <a:rPr lang="en-GB" smtClean="0"/>
              <a:t>‹#›</a:t>
            </a:fld>
            <a:endParaRPr lang="en-GB"/>
          </a:p>
        </p:txBody>
      </p:sp>
    </p:spTree>
    <p:extLst>
      <p:ext uri="{BB962C8B-B14F-4D97-AF65-F5344CB8AC3E}">
        <p14:creationId xmlns:p14="http://schemas.microsoft.com/office/powerpoint/2010/main" val="2322062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5082" y="3191514"/>
            <a:ext cx="8281035" cy="5325109"/>
          </a:xfrm>
        </p:spPr>
        <p:txBody>
          <a:bodyPr anchor="b"/>
          <a:lstStyle>
            <a:lvl1pPr>
              <a:defRPr sz="6300"/>
            </a:lvl1pPr>
          </a:lstStyle>
          <a:p>
            <a:r>
              <a:rPr lang="en-US"/>
              <a:t>Click to edit Master title style</a:t>
            </a:r>
            <a:endParaRPr lang="en-US" dirty="0"/>
          </a:p>
        </p:txBody>
      </p:sp>
      <p:sp>
        <p:nvSpPr>
          <p:cNvPr id="3" name="Text Placeholder 2"/>
          <p:cNvSpPr>
            <a:spLocks noGrp="1"/>
          </p:cNvSpPr>
          <p:nvPr>
            <p:ph type="body" idx="1"/>
          </p:nvPr>
        </p:nvSpPr>
        <p:spPr>
          <a:xfrm>
            <a:off x="655082" y="8567000"/>
            <a:ext cx="8281035" cy="2800349"/>
          </a:xfrm>
        </p:spPr>
        <p:txBody>
          <a:bodyPr/>
          <a:lstStyle>
            <a:lvl1pPr marL="0" indent="0">
              <a:buNone/>
              <a:defRPr sz="2520">
                <a:solidFill>
                  <a:schemeClr val="tx1"/>
                </a:solidFill>
              </a:defRPr>
            </a:lvl1pPr>
            <a:lvl2pPr marL="480060" indent="0">
              <a:buNone/>
              <a:defRPr sz="2100">
                <a:solidFill>
                  <a:schemeClr val="tx1">
                    <a:tint val="75000"/>
                  </a:schemeClr>
                </a:solidFill>
              </a:defRPr>
            </a:lvl2pPr>
            <a:lvl3pPr marL="960120" indent="0">
              <a:buNone/>
              <a:defRPr sz="1890">
                <a:solidFill>
                  <a:schemeClr val="tx1">
                    <a:tint val="75000"/>
                  </a:schemeClr>
                </a:solidFill>
              </a:defRPr>
            </a:lvl3pPr>
            <a:lvl4pPr marL="1440180" indent="0">
              <a:buNone/>
              <a:defRPr sz="1680">
                <a:solidFill>
                  <a:schemeClr val="tx1">
                    <a:tint val="75000"/>
                  </a:schemeClr>
                </a:solidFill>
              </a:defRPr>
            </a:lvl4pPr>
            <a:lvl5pPr marL="1920240" indent="0">
              <a:buNone/>
              <a:defRPr sz="1680">
                <a:solidFill>
                  <a:schemeClr val="tx1">
                    <a:tint val="75000"/>
                  </a:schemeClr>
                </a:solidFill>
              </a:defRPr>
            </a:lvl5pPr>
            <a:lvl6pPr marL="2400300" indent="0">
              <a:buNone/>
              <a:defRPr sz="1680">
                <a:solidFill>
                  <a:schemeClr val="tx1">
                    <a:tint val="75000"/>
                  </a:schemeClr>
                </a:solidFill>
              </a:defRPr>
            </a:lvl6pPr>
            <a:lvl7pPr marL="2880360" indent="0">
              <a:buNone/>
              <a:defRPr sz="1680">
                <a:solidFill>
                  <a:schemeClr val="tx1">
                    <a:tint val="75000"/>
                  </a:schemeClr>
                </a:solidFill>
              </a:defRPr>
            </a:lvl7pPr>
            <a:lvl8pPr marL="3360420" indent="0">
              <a:buNone/>
              <a:defRPr sz="1680">
                <a:solidFill>
                  <a:schemeClr val="tx1">
                    <a:tint val="75000"/>
                  </a:schemeClr>
                </a:solidFill>
              </a:defRPr>
            </a:lvl8pPr>
            <a:lvl9pPr marL="3840480" indent="0">
              <a:buNone/>
              <a:defRPr sz="1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F57905-5370-498C-8B0F-CEAF34BAA3F2}" type="datetimeFigureOut">
              <a:rPr lang="en-GB" smtClean="0"/>
              <a:t>05/11/2020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966CC9-AFD4-4E80-BE29-F65AF0016CBF}" type="slidenum">
              <a:rPr lang="en-GB" smtClean="0"/>
              <a:t>‹#›</a:t>
            </a:fld>
            <a:endParaRPr lang="en-GB"/>
          </a:p>
        </p:txBody>
      </p:sp>
    </p:spTree>
    <p:extLst>
      <p:ext uri="{BB962C8B-B14F-4D97-AF65-F5344CB8AC3E}">
        <p14:creationId xmlns:p14="http://schemas.microsoft.com/office/powerpoint/2010/main" val="4115850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60083" y="3407833"/>
            <a:ext cx="4080510" cy="81224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60608" y="3407833"/>
            <a:ext cx="4080510" cy="81224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4F57905-5370-498C-8B0F-CEAF34BAA3F2}" type="datetimeFigureOut">
              <a:rPr lang="en-GB" smtClean="0"/>
              <a:t>05/11/2020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D966CC9-AFD4-4E80-BE29-F65AF0016CBF}" type="slidenum">
              <a:rPr lang="en-GB" smtClean="0"/>
              <a:t>‹#›</a:t>
            </a:fld>
            <a:endParaRPr lang="en-GB"/>
          </a:p>
        </p:txBody>
      </p:sp>
    </p:spTree>
    <p:extLst>
      <p:ext uri="{BB962C8B-B14F-4D97-AF65-F5344CB8AC3E}">
        <p14:creationId xmlns:p14="http://schemas.microsoft.com/office/powerpoint/2010/main" val="855289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61333" y="681570"/>
            <a:ext cx="8281035" cy="2474384"/>
          </a:xfrm>
        </p:spPr>
        <p:txBody>
          <a:bodyPr/>
          <a:lstStyle/>
          <a:p>
            <a:r>
              <a:rPr lang="en-US"/>
              <a:t>Click to edit Master title style</a:t>
            </a:r>
            <a:endParaRPr lang="en-US" dirty="0"/>
          </a:p>
        </p:txBody>
      </p:sp>
      <p:sp>
        <p:nvSpPr>
          <p:cNvPr id="3" name="Text Placeholder 2"/>
          <p:cNvSpPr>
            <a:spLocks noGrp="1"/>
          </p:cNvSpPr>
          <p:nvPr>
            <p:ph type="body" idx="1"/>
          </p:nvPr>
        </p:nvSpPr>
        <p:spPr>
          <a:xfrm>
            <a:off x="661334" y="3138171"/>
            <a:ext cx="4061757" cy="1537969"/>
          </a:xfrm>
        </p:spPr>
        <p:txBody>
          <a:bodyPr anchor="b"/>
          <a:lstStyle>
            <a:lvl1pPr marL="0" indent="0">
              <a:buNone/>
              <a:defRPr sz="2520" b="1"/>
            </a:lvl1pPr>
            <a:lvl2pPr marL="480060" indent="0">
              <a:buNone/>
              <a:defRPr sz="2100" b="1"/>
            </a:lvl2pPr>
            <a:lvl3pPr marL="960120" indent="0">
              <a:buNone/>
              <a:defRPr sz="1890" b="1"/>
            </a:lvl3pPr>
            <a:lvl4pPr marL="1440180" indent="0">
              <a:buNone/>
              <a:defRPr sz="1680" b="1"/>
            </a:lvl4pPr>
            <a:lvl5pPr marL="1920240" indent="0">
              <a:buNone/>
              <a:defRPr sz="1680" b="1"/>
            </a:lvl5pPr>
            <a:lvl6pPr marL="2400300" indent="0">
              <a:buNone/>
              <a:defRPr sz="1680" b="1"/>
            </a:lvl6pPr>
            <a:lvl7pPr marL="2880360" indent="0">
              <a:buNone/>
              <a:defRPr sz="1680" b="1"/>
            </a:lvl7pPr>
            <a:lvl8pPr marL="3360420" indent="0">
              <a:buNone/>
              <a:defRPr sz="1680" b="1"/>
            </a:lvl8pPr>
            <a:lvl9pPr marL="3840480" indent="0">
              <a:buNone/>
              <a:defRPr sz="1680" b="1"/>
            </a:lvl9pPr>
          </a:lstStyle>
          <a:p>
            <a:pPr lvl="0"/>
            <a:r>
              <a:rPr lang="en-US"/>
              <a:t>Click to edit Master text styles</a:t>
            </a:r>
          </a:p>
        </p:txBody>
      </p:sp>
      <p:sp>
        <p:nvSpPr>
          <p:cNvPr id="4" name="Content Placeholder 3"/>
          <p:cNvSpPr>
            <a:spLocks noGrp="1"/>
          </p:cNvSpPr>
          <p:nvPr>
            <p:ph sz="half" idx="2"/>
          </p:nvPr>
        </p:nvSpPr>
        <p:spPr>
          <a:xfrm>
            <a:off x="661334" y="4676140"/>
            <a:ext cx="4061757" cy="68778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60608" y="3138171"/>
            <a:ext cx="4081761" cy="1537969"/>
          </a:xfrm>
        </p:spPr>
        <p:txBody>
          <a:bodyPr anchor="b"/>
          <a:lstStyle>
            <a:lvl1pPr marL="0" indent="0">
              <a:buNone/>
              <a:defRPr sz="2520" b="1"/>
            </a:lvl1pPr>
            <a:lvl2pPr marL="480060" indent="0">
              <a:buNone/>
              <a:defRPr sz="2100" b="1"/>
            </a:lvl2pPr>
            <a:lvl3pPr marL="960120" indent="0">
              <a:buNone/>
              <a:defRPr sz="1890" b="1"/>
            </a:lvl3pPr>
            <a:lvl4pPr marL="1440180" indent="0">
              <a:buNone/>
              <a:defRPr sz="1680" b="1"/>
            </a:lvl4pPr>
            <a:lvl5pPr marL="1920240" indent="0">
              <a:buNone/>
              <a:defRPr sz="1680" b="1"/>
            </a:lvl5pPr>
            <a:lvl6pPr marL="2400300" indent="0">
              <a:buNone/>
              <a:defRPr sz="1680" b="1"/>
            </a:lvl6pPr>
            <a:lvl7pPr marL="2880360" indent="0">
              <a:buNone/>
              <a:defRPr sz="1680" b="1"/>
            </a:lvl7pPr>
            <a:lvl8pPr marL="3360420" indent="0">
              <a:buNone/>
              <a:defRPr sz="1680" b="1"/>
            </a:lvl8pPr>
            <a:lvl9pPr marL="3840480" indent="0">
              <a:buNone/>
              <a:defRPr sz="1680" b="1"/>
            </a:lvl9pPr>
          </a:lstStyle>
          <a:p>
            <a:pPr lvl="0"/>
            <a:r>
              <a:rPr lang="en-US"/>
              <a:t>Click to edit Master text styles</a:t>
            </a:r>
          </a:p>
        </p:txBody>
      </p:sp>
      <p:sp>
        <p:nvSpPr>
          <p:cNvPr id="6" name="Content Placeholder 5"/>
          <p:cNvSpPr>
            <a:spLocks noGrp="1"/>
          </p:cNvSpPr>
          <p:nvPr>
            <p:ph sz="quarter" idx="4"/>
          </p:nvPr>
        </p:nvSpPr>
        <p:spPr>
          <a:xfrm>
            <a:off x="4860608" y="4676140"/>
            <a:ext cx="4081761" cy="68778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4F57905-5370-498C-8B0F-CEAF34BAA3F2}" type="datetimeFigureOut">
              <a:rPr lang="en-GB" smtClean="0"/>
              <a:t>05/11/2020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D966CC9-AFD4-4E80-BE29-F65AF0016CBF}" type="slidenum">
              <a:rPr lang="en-GB" smtClean="0"/>
              <a:t>‹#›</a:t>
            </a:fld>
            <a:endParaRPr lang="en-GB"/>
          </a:p>
        </p:txBody>
      </p:sp>
    </p:spTree>
    <p:extLst>
      <p:ext uri="{BB962C8B-B14F-4D97-AF65-F5344CB8AC3E}">
        <p14:creationId xmlns:p14="http://schemas.microsoft.com/office/powerpoint/2010/main" val="3164126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4F57905-5370-498C-8B0F-CEAF34BAA3F2}" type="datetimeFigureOut">
              <a:rPr lang="en-GB" smtClean="0"/>
              <a:t>05/11/2020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D966CC9-AFD4-4E80-BE29-F65AF0016CBF}" type="slidenum">
              <a:rPr lang="en-GB" smtClean="0"/>
              <a:t>‹#›</a:t>
            </a:fld>
            <a:endParaRPr lang="en-GB"/>
          </a:p>
        </p:txBody>
      </p:sp>
    </p:spTree>
    <p:extLst>
      <p:ext uri="{BB962C8B-B14F-4D97-AF65-F5344CB8AC3E}">
        <p14:creationId xmlns:p14="http://schemas.microsoft.com/office/powerpoint/2010/main" val="1551181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F57905-5370-498C-8B0F-CEAF34BAA3F2}" type="datetimeFigureOut">
              <a:rPr lang="en-GB" smtClean="0"/>
              <a:t>05/11/2020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D966CC9-AFD4-4E80-BE29-F65AF0016CBF}" type="slidenum">
              <a:rPr lang="en-GB" smtClean="0"/>
              <a:t>‹#›</a:t>
            </a:fld>
            <a:endParaRPr lang="en-GB"/>
          </a:p>
        </p:txBody>
      </p:sp>
    </p:spTree>
    <p:extLst>
      <p:ext uri="{BB962C8B-B14F-4D97-AF65-F5344CB8AC3E}">
        <p14:creationId xmlns:p14="http://schemas.microsoft.com/office/powerpoint/2010/main" val="948695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1333" y="853440"/>
            <a:ext cx="3096637" cy="2987040"/>
          </a:xfrm>
        </p:spPr>
        <p:txBody>
          <a:bodyPr anchor="b"/>
          <a:lstStyle>
            <a:lvl1pPr>
              <a:defRPr sz="3360"/>
            </a:lvl1pPr>
          </a:lstStyle>
          <a:p>
            <a:r>
              <a:rPr lang="en-US"/>
              <a:t>Click to edit Master title style</a:t>
            </a:r>
            <a:endParaRPr lang="en-US" dirty="0"/>
          </a:p>
        </p:txBody>
      </p:sp>
      <p:sp>
        <p:nvSpPr>
          <p:cNvPr id="3" name="Content Placeholder 2"/>
          <p:cNvSpPr>
            <a:spLocks noGrp="1"/>
          </p:cNvSpPr>
          <p:nvPr>
            <p:ph idx="1"/>
          </p:nvPr>
        </p:nvSpPr>
        <p:spPr>
          <a:xfrm>
            <a:off x="4081760" y="1843196"/>
            <a:ext cx="4860608" cy="9097433"/>
          </a:xfrm>
        </p:spPr>
        <p:txBody>
          <a:bodyPr/>
          <a:lstStyle>
            <a:lvl1pPr>
              <a:defRPr sz="3360"/>
            </a:lvl1pPr>
            <a:lvl2pPr>
              <a:defRPr sz="2940"/>
            </a:lvl2pPr>
            <a:lvl3pPr>
              <a:defRPr sz="252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61333" y="3840480"/>
            <a:ext cx="3096637" cy="7114964"/>
          </a:xfrm>
        </p:spPr>
        <p:txBody>
          <a:bodyPr/>
          <a:lstStyle>
            <a:lvl1pPr marL="0" indent="0">
              <a:buNone/>
              <a:defRPr sz="1680"/>
            </a:lvl1pPr>
            <a:lvl2pPr marL="480060" indent="0">
              <a:buNone/>
              <a:defRPr sz="1470"/>
            </a:lvl2pPr>
            <a:lvl3pPr marL="960120" indent="0">
              <a:buNone/>
              <a:defRPr sz="1260"/>
            </a:lvl3pPr>
            <a:lvl4pPr marL="1440180" indent="0">
              <a:buNone/>
              <a:defRPr sz="1050"/>
            </a:lvl4pPr>
            <a:lvl5pPr marL="1920240" indent="0">
              <a:buNone/>
              <a:defRPr sz="1050"/>
            </a:lvl5pPr>
            <a:lvl6pPr marL="2400300" indent="0">
              <a:buNone/>
              <a:defRPr sz="1050"/>
            </a:lvl6pPr>
            <a:lvl7pPr marL="2880360" indent="0">
              <a:buNone/>
              <a:defRPr sz="1050"/>
            </a:lvl7pPr>
            <a:lvl8pPr marL="3360420" indent="0">
              <a:buNone/>
              <a:defRPr sz="1050"/>
            </a:lvl8pPr>
            <a:lvl9pPr marL="3840480" indent="0">
              <a:buNone/>
              <a:defRPr sz="1050"/>
            </a:lvl9pPr>
          </a:lstStyle>
          <a:p>
            <a:pPr lvl="0"/>
            <a:r>
              <a:rPr lang="en-US"/>
              <a:t>Click to edit Master text styles</a:t>
            </a:r>
          </a:p>
        </p:txBody>
      </p:sp>
      <p:sp>
        <p:nvSpPr>
          <p:cNvPr id="5" name="Date Placeholder 4"/>
          <p:cNvSpPr>
            <a:spLocks noGrp="1"/>
          </p:cNvSpPr>
          <p:nvPr>
            <p:ph type="dt" sz="half" idx="10"/>
          </p:nvPr>
        </p:nvSpPr>
        <p:spPr/>
        <p:txBody>
          <a:bodyPr/>
          <a:lstStyle/>
          <a:p>
            <a:fld id="{34F57905-5370-498C-8B0F-CEAF34BAA3F2}" type="datetimeFigureOut">
              <a:rPr lang="en-GB" smtClean="0"/>
              <a:t>05/11/2020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D966CC9-AFD4-4E80-BE29-F65AF0016CBF}" type="slidenum">
              <a:rPr lang="en-GB" smtClean="0"/>
              <a:t>‹#›</a:t>
            </a:fld>
            <a:endParaRPr lang="en-GB"/>
          </a:p>
        </p:txBody>
      </p:sp>
    </p:spTree>
    <p:extLst>
      <p:ext uri="{BB962C8B-B14F-4D97-AF65-F5344CB8AC3E}">
        <p14:creationId xmlns:p14="http://schemas.microsoft.com/office/powerpoint/2010/main" val="4167867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1333" y="853440"/>
            <a:ext cx="3096637" cy="2987040"/>
          </a:xfrm>
        </p:spPr>
        <p:txBody>
          <a:bodyPr anchor="b"/>
          <a:lstStyle>
            <a:lvl1pPr>
              <a:defRPr sz="3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4081760" y="1843196"/>
            <a:ext cx="4860608" cy="9097433"/>
          </a:xfrm>
        </p:spPr>
        <p:txBody>
          <a:bodyPr anchor="t"/>
          <a:lstStyle>
            <a:lvl1pPr marL="0" indent="0">
              <a:buNone/>
              <a:defRPr sz="3360"/>
            </a:lvl1pPr>
            <a:lvl2pPr marL="480060" indent="0">
              <a:buNone/>
              <a:defRPr sz="2940"/>
            </a:lvl2pPr>
            <a:lvl3pPr marL="960120" indent="0">
              <a:buNone/>
              <a:defRPr sz="2520"/>
            </a:lvl3pPr>
            <a:lvl4pPr marL="1440180" indent="0">
              <a:buNone/>
              <a:defRPr sz="2100"/>
            </a:lvl4pPr>
            <a:lvl5pPr marL="1920240" indent="0">
              <a:buNone/>
              <a:defRPr sz="2100"/>
            </a:lvl5pPr>
            <a:lvl6pPr marL="2400300" indent="0">
              <a:buNone/>
              <a:defRPr sz="2100"/>
            </a:lvl6pPr>
            <a:lvl7pPr marL="2880360" indent="0">
              <a:buNone/>
              <a:defRPr sz="2100"/>
            </a:lvl7pPr>
            <a:lvl8pPr marL="3360420" indent="0">
              <a:buNone/>
              <a:defRPr sz="2100"/>
            </a:lvl8pPr>
            <a:lvl9pPr marL="3840480" indent="0">
              <a:buNone/>
              <a:defRPr sz="2100"/>
            </a:lvl9pPr>
          </a:lstStyle>
          <a:p>
            <a:r>
              <a:rPr lang="en-US"/>
              <a:t>Click icon to add picture</a:t>
            </a:r>
            <a:endParaRPr lang="en-US" dirty="0"/>
          </a:p>
        </p:txBody>
      </p:sp>
      <p:sp>
        <p:nvSpPr>
          <p:cNvPr id="4" name="Text Placeholder 3"/>
          <p:cNvSpPr>
            <a:spLocks noGrp="1"/>
          </p:cNvSpPr>
          <p:nvPr>
            <p:ph type="body" sz="half" idx="2"/>
          </p:nvPr>
        </p:nvSpPr>
        <p:spPr>
          <a:xfrm>
            <a:off x="661333" y="3840480"/>
            <a:ext cx="3096637" cy="7114964"/>
          </a:xfrm>
        </p:spPr>
        <p:txBody>
          <a:bodyPr/>
          <a:lstStyle>
            <a:lvl1pPr marL="0" indent="0">
              <a:buNone/>
              <a:defRPr sz="1680"/>
            </a:lvl1pPr>
            <a:lvl2pPr marL="480060" indent="0">
              <a:buNone/>
              <a:defRPr sz="1470"/>
            </a:lvl2pPr>
            <a:lvl3pPr marL="960120" indent="0">
              <a:buNone/>
              <a:defRPr sz="1260"/>
            </a:lvl3pPr>
            <a:lvl4pPr marL="1440180" indent="0">
              <a:buNone/>
              <a:defRPr sz="1050"/>
            </a:lvl4pPr>
            <a:lvl5pPr marL="1920240" indent="0">
              <a:buNone/>
              <a:defRPr sz="1050"/>
            </a:lvl5pPr>
            <a:lvl6pPr marL="2400300" indent="0">
              <a:buNone/>
              <a:defRPr sz="1050"/>
            </a:lvl6pPr>
            <a:lvl7pPr marL="2880360" indent="0">
              <a:buNone/>
              <a:defRPr sz="1050"/>
            </a:lvl7pPr>
            <a:lvl8pPr marL="3360420" indent="0">
              <a:buNone/>
              <a:defRPr sz="1050"/>
            </a:lvl8pPr>
            <a:lvl9pPr marL="3840480" indent="0">
              <a:buNone/>
              <a:defRPr sz="1050"/>
            </a:lvl9pPr>
          </a:lstStyle>
          <a:p>
            <a:pPr lvl="0"/>
            <a:r>
              <a:rPr lang="en-US"/>
              <a:t>Click to edit Master text styles</a:t>
            </a:r>
          </a:p>
        </p:txBody>
      </p:sp>
      <p:sp>
        <p:nvSpPr>
          <p:cNvPr id="5" name="Date Placeholder 4"/>
          <p:cNvSpPr>
            <a:spLocks noGrp="1"/>
          </p:cNvSpPr>
          <p:nvPr>
            <p:ph type="dt" sz="half" idx="10"/>
          </p:nvPr>
        </p:nvSpPr>
        <p:spPr/>
        <p:txBody>
          <a:bodyPr/>
          <a:lstStyle/>
          <a:p>
            <a:fld id="{34F57905-5370-498C-8B0F-CEAF34BAA3F2}" type="datetimeFigureOut">
              <a:rPr lang="en-GB" smtClean="0"/>
              <a:t>05/11/2020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D966CC9-AFD4-4E80-BE29-F65AF0016CBF}" type="slidenum">
              <a:rPr lang="en-GB" smtClean="0"/>
              <a:t>‹#›</a:t>
            </a:fld>
            <a:endParaRPr lang="en-GB"/>
          </a:p>
        </p:txBody>
      </p:sp>
    </p:spTree>
    <p:extLst>
      <p:ext uri="{BB962C8B-B14F-4D97-AF65-F5344CB8AC3E}">
        <p14:creationId xmlns:p14="http://schemas.microsoft.com/office/powerpoint/2010/main" val="487393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0083" y="681570"/>
            <a:ext cx="8281035" cy="247438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60083" y="3407833"/>
            <a:ext cx="8281035" cy="812249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60083" y="11865189"/>
            <a:ext cx="2160270" cy="681567"/>
          </a:xfrm>
          <a:prstGeom prst="rect">
            <a:avLst/>
          </a:prstGeom>
        </p:spPr>
        <p:txBody>
          <a:bodyPr vert="horz" lIns="91440" tIns="45720" rIns="91440" bIns="45720" rtlCol="0" anchor="ctr"/>
          <a:lstStyle>
            <a:lvl1pPr algn="l">
              <a:defRPr sz="1260">
                <a:solidFill>
                  <a:schemeClr val="tx1">
                    <a:tint val="75000"/>
                  </a:schemeClr>
                </a:solidFill>
              </a:defRPr>
            </a:lvl1pPr>
          </a:lstStyle>
          <a:p>
            <a:fld id="{34F57905-5370-498C-8B0F-CEAF34BAA3F2}" type="datetimeFigureOut">
              <a:rPr lang="en-GB" smtClean="0"/>
              <a:t>05/11/2020</a:t>
            </a:fld>
            <a:endParaRPr lang="en-GB"/>
          </a:p>
        </p:txBody>
      </p:sp>
      <p:sp>
        <p:nvSpPr>
          <p:cNvPr id="5" name="Footer Placeholder 4"/>
          <p:cNvSpPr>
            <a:spLocks noGrp="1"/>
          </p:cNvSpPr>
          <p:nvPr>
            <p:ph type="ftr" sz="quarter" idx="3"/>
          </p:nvPr>
        </p:nvSpPr>
        <p:spPr>
          <a:xfrm>
            <a:off x="3180398" y="11865189"/>
            <a:ext cx="3240405" cy="681567"/>
          </a:xfrm>
          <a:prstGeom prst="rect">
            <a:avLst/>
          </a:prstGeom>
        </p:spPr>
        <p:txBody>
          <a:bodyPr vert="horz" lIns="91440" tIns="45720" rIns="91440" bIns="45720" rtlCol="0" anchor="ctr"/>
          <a:lstStyle>
            <a:lvl1pPr algn="ctr">
              <a:defRPr sz="126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780848" y="11865189"/>
            <a:ext cx="2160270" cy="681567"/>
          </a:xfrm>
          <a:prstGeom prst="rect">
            <a:avLst/>
          </a:prstGeom>
        </p:spPr>
        <p:txBody>
          <a:bodyPr vert="horz" lIns="91440" tIns="45720" rIns="91440" bIns="45720" rtlCol="0" anchor="ctr"/>
          <a:lstStyle>
            <a:lvl1pPr algn="r">
              <a:defRPr sz="1260">
                <a:solidFill>
                  <a:schemeClr val="tx1">
                    <a:tint val="75000"/>
                  </a:schemeClr>
                </a:solidFill>
              </a:defRPr>
            </a:lvl1pPr>
          </a:lstStyle>
          <a:p>
            <a:fld id="{1D966CC9-AFD4-4E80-BE29-F65AF0016CBF}" type="slidenum">
              <a:rPr lang="en-GB" smtClean="0"/>
              <a:t>‹#›</a:t>
            </a:fld>
            <a:endParaRPr lang="en-GB"/>
          </a:p>
        </p:txBody>
      </p:sp>
    </p:spTree>
    <p:extLst>
      <p:ext uri="{BB962C8B-B14F-4D97-AF65-F5344CB8AC3E}">
        <p14:creationId xmlns:p14="http://schemas.microsoft.com/office/powerpoint/2010/main" val="334041824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60120" rtl="0" eaLnBrk="1" latinLnBrk="0" hangingPunct="1">
        <a:lnSpc>
          <a:spcPct val="90000"/>
        </a:lnSpc>
        <a:spcBef>
          <a:spcPct val="0"/>
        </a:spcBef>
        <a:buNone/>
        <a:defRPr sz="4620" kern="1200">
          <a:solidFill>
            <a:schemeClr val="tx1"/>
          </a:solidFill>
          <a:latin typeface="+mj-lt"/>
          <a:ea typeface="+mj-ea"/>
          <a:cs typeface="+mj-cs"/>
        </a:defRPr>
      </a:lvl1pPr>
    </p:titleStyle>
    <p:bodyStyle>
      <a:lvl1pPr marL="240030" indent="-240030" algn="l" defTabSz="960120" rtl="0" eaLnBrk="1" latinLnBrk="0" hangingPunct="1">
        <a:lnSpc>
          <a:spcPct val="90000"/>
        </a:lnSpc>
        <a:spcBef>
          <a:spcPts val="1050"/>
        </a:spcBef>
        <a:buFont typeface="Arial" panose="020B0604020202020204" pitchFamily="34" charset="0"/>
        <a:buChar char="•"/>
        <a:defRPr sz="2940" kern="1200">
          <a:solidFill>
            <a:schemeClr val="tx1"/>
          </a:solidFill>
          <a:latin typeface="+mn-lt"/>
          <a:ea typeface="+mn-ea"/>
          <a:cs typeface="+mn-cs"/>
        </a:defRPr>
      </a:lvl1pPr>
      <a:lvl2pPr marL="720090" indent="-240030" algn="l" defTabSz="960120" rtl="0" eaLnBrk="1" latinLnBrk="0" hangingPunct="1">
        <a:lnSpc>
          <a:spcPct val="90000"/>
        </a:lnSpc>
        <a:spcBef>
          <a:spcPts val="525"/>
        </a:spcBef>
        <a:buFont typeface="Arial" panose="020B0604020202020204" pitchFamily="34" charset="0"/>
        <a:buChar char="•"/>
        <a:defRPr sz="2520" kern="1200">
          <a:solidFill>
            <a:schemeClr val="tx1"/>
          </a:solidFill>
          <a:latin typeface="+mn-lt"/>
          <a:ea typeface="+mn-ea"/>
          <a:cs typeface="+mn-cs"/>
        </a:defRPr>
      </a:lvl2pPr>
      <a:lvl3pPr marL="1200150" indent="-240030" algn="l" defTabSz="960120" rtl="0" eaLnBrk="1" latinLnBrk="0" hangingPunct="1">
        <a:lnSpc>
          <a:spcPct val="90000"/>
        </a:lnSpc>
        <a:spcBef>
          <a:spcPts val="525"/>
        </a:spcBef>
        <a:buFont typeface="Arial" panose="020B0604020202020204" pitchFamily="34" charset="0"/>
        <a:buChar char="•"/>
        <a:defRPr sz="2100" kern="1200">
          <a:solidFill>
            <a:schemeClr val="tx1"/>
          </a:solidFill>
          <a:latin typeface="+mn-lt"/>
          <a:ea typeface="+mn-ea"/>
          <a:cs typeface="+mn-cs"/>
        </a:defRPr>
      </a:lvl3pPr>
      <a:lvl4pPr marL="16802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4pPr>
      <a:lvl5pPr marL="216027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5pPr>
      <a:lvl6pPr marL="264033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2039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60045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805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p:bodyStyle>
    <p:otherStyle>
      <a:defPPr>
        <a:defRPr lang="en-US"/>
      </a:defPPr>
      <a:lvl1pPr marL="0" algn="l" defTabSz="960120" rtl="0" eaLnBrk="1" latinLnBrk="0" hangingPunct="1">
        <a:defRPr sz="1890" kern="1200">
          <a:solidFill>
            <a:schemeClr val="tx1"/>
          </a:solidFill>
          <a:latin typeface="+mn-lt"/>
          <a:ea typeface="+mn-ea"/>
          <a:cs typeface="+mn-cs"/>
        </a:defRPr>
      </a:lvl1pPr>
      <a:lvl2pPr marL="480060" algn="l" defTabSz="960120" rtl="0" eaLnBrk="1" latinLnBrk="0" hangingPunct="1">
        <a:defRPr sz="1890" kern="1200">
          <a:solidFill>
            <a:schemeClr val="tx1"/>
          </a:solidFill>
          <a:latin typeface="+mn-lt"/>
          <a:ea typeface="+mn-ea"/>
          <a:cs typeface="+mn-cs"/>
        </a:defRPr>
      </a:lvl2pPr>
      <a:lvl3pPr marL="960120" algn="l" defTabSz="960120" rtl="0" eaLnBrk="1" latinLnBrk="0" hangingPunct="1">
        <a:defRPr sz="1890" kern="1200">
          <a:solidFill>
            <a:schemeClr val="tx1"/>
          </a:solidFill>
          <a:latin typeface="+mn-lt"/>
          <a:ea typeface="+mn-ea"/>
          <a:cs typeface="+mn-cs"/>
        </a:defRPr>
      </a:lvl3pPr>
      <a:lvl4pPr marL="1440180" algn="l" defTabSz="960120" rtl="0" eaLnBrk="1" latinLnBrk="0" hangingPunct="1">
        <a:defRPr sz="1890" kern="1200">
          <a:solidFill>
            <a:schemeClr val="tx1"/>
          </a:solidFill>
          <a:latin typeface="+mn-lt"/>
          <a:ea typeface="+mn-ea"/>
          <a:cs typeface="+mn-cs"/>
        </a:defRPr>
      </a:lvl4pPr>
      <a:lvl5pPr marL="1920240" algn="l" defTabSz="960120" rtl="0" eaLnBrk="1" latinLnBrk="0" hangingPunct="1">
        <a:defRPr sz="1890" kern="1200">
          <a:solidFill>
            <a:schemeClr val="tx1"/>
          </a:solidFill>
          <a:latin typeface="+mn-lt"/>
          <a:ea typeface="+mn-ea"/>
          <a:cs typeface="+mn-cs"/>
        </a:defRPr>
      </a:lvl5pPr>
      <a:lvl6pPr marL="2400300" algn="l" defTabSz="960120" rtl="0" eaLnBrk="1" latinLnBrk="0" hangingPunct="1">
        <a:defRPr sz="1890" kern="1200">
          <a:solidFill>
            <a:schemeClr val="tx1"/>
          </a:solidFill>
          <a:latin typeface="+mn-lt"/>
          <a:ea typeface="+mn-ea"/>
          <a:cs typeface="+mn-cs"/>
        </a:defRPr>
      </a:lvl6pPr>
      <a:lvl7pPr marL="2880360" algn="l" defTabSz="960120" rtl="0" eaLnBrk="1" latinLnBrk="0" hangingPunct="1">
        <a:defRPr sz="1890" kern="1200">
          <a:solidFill>
            <a:schemeClr val="tx1"/>
          </a:solidFill>
          <a:latin typeface="+mn-lt"/>
          <a:ea typeface="+mn-ea"/>
          <a:cs typeface="+mn-cs"/>
        </a:defRPr>
      </a:lvl7pPr>
      <a:lvl8pPr marL="3360420" algn="l" defTabSz="960120" rtl="0" eaLnBrk="1" latinLnBrk="0" hangingPunct="1">
        <a:defRPr sz="1890" kern="1200">
          <a:solidFill>
            <a:schemeClr val="tx1"/>
          </a:solidFill>
          <a:latin typeface="+mn-lt"/>
          <a:ea typeface="+mn-ea"/>
          <a:cs typeface="+mn-cs"/>
        </a:defRPr>
      </a:lvl8pPr>
      <a:lvl9pPr marL="3840480" algn="l" defTabSz="960120" rtl="0" eaLnBrk="1" latinLnBrk="0" hangingPunct="1">
        <a:defRPr sz="189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jpeg"/><Relationship Id="rId3" Type="http://schemas.microsoft.com/office/2007/relationships/hdphoto" Target="../media/hdphoto1.wdp"/><Relationship Id="rId7" Type="http://schemas.openxmlformats.org/officeDocument/2006/relationships/hyperlink" Target="http://www.google.co.uk/url?sa=i&amp;rct=j&amp;q=&amp;esrc=s&amp;source=images&amp;cd=&amp;cad=rja&amp;uact=8&amp;ved=2ahUKEwjU2q_AxsHaAhWkJsAKHSxlBGIQjRx6BAgAEAU&amp;url=http://environmentalgovernance.org/featured/2015/07/aewa-standing-committee-meets-in-uganda/&amp;psig=AOvVaw3WTGcYOYTvrP364nuNn-Yb&amp;ust=1524062783277802"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hyperlink" Target="mailto:Daniel.brown@rspb.org.uk" TargetMode="External"/><Relationship Id="rId4" Type="http://schemas.openxmlformats.org/officeDocument/2006/relationships/hyperlink" Target="https://www.unep-aewa.org/en/meeting/1st-meeting-aewa-eurasian-curlew-international-working-group-na-arquata-breeding-rang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descr="A bird standing on top of a grass covered field&#10;&#10;Description automatically generated">
            <a:extLst>
              <a:ext uri="{FF2B5EF4-FFF2-40B4-BE49-F238E27FC236}">
                <a16:creationId xmlns:a16="http://schemas.microsoft.com/office/drawing/2014/main" id="{3C683FFA-A856-4934-9BB7-635D5D59247F}"/>
              </a:ext>
            </a:extLst>
          </p:cNvPr>
          <p:cNvPicPr>
            <a:picLocks noChangeAspect="1"/>
          </p:cNvPicPr>
          <p:nvPr/>
        </p:nvPicPr>
        <p:blipFill rotWithShape="1">
          <a:blip r:embed="rId2">
            <a:alphaModFix amt="28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24555" t="536" r="27719" b="4060"/>
          <a:stretch/>
        </p:blipFill>
        <p:spPr>
          <a:xfrm>
            <a:off x="-1" y="0"/>
            <a:ext cx="9601201" cy="12801600"/>
          </a:xfrm>
          <a:prstGeom prst="rect">
            <a:avLst/>
          </a:prstGeom>
        </p:spPr>
      </p:pic>
      <p:sp>
        <p:nvSpPr>
          <p:cNvPr id="5" name="Rectangle: Rounded Corners 4">
            <a:extLst>
              <a:ext uri="{FF2B5EF4-FFF2-40B4-BE49-F238E27FC236}">
                <a16:creationId xmlns:a16="http://schemas.microsoft.com/office/drawing/2014/main" id="{A714D289-EE7A-44EB-98B3-799B5D1F1C77}"/>
              </a:ext>
            </a:extLst>
          </p:cNvPr>
          <p:cNvSpPr/>
          <p:nvPr/>
        </p:nvSpPr>
        <p:spPr>
          <a:xfrm>
            <a:off x="100584" y="286471"/>
            <a:ext cx="9298597" cy="1048086"/>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8169" tIns="59084" rIns="118169" bIns="59084" numCol="1" spcCol="0" rtlCol="0" fromWordArt="0" anchor="ctr" anchorCtr="0" forceAA="0" compatLnSpc="1">
            <a:prstTxWarp prst="textNoShape">
              <a:avLst/>
            </a:prstTxWarp>
            <a:noAutofit/>
          </a:bodyPr>
          <a:lstStyle/>
          <a:p>
            <a:pPr algn="ctr"/>
            <a:endParaRPr lang="en-GB" sz="3108"/>
          </a:p>
        </p:txBody>
      </p:sp>
      <p:sp>
        <p:nvSpPr>
          <p:cNvPr id="6" name="TextBox 5">
            <a:extLst>
              <a:ext uri="{FF2B5EF4-FFF2-40B4-BE49-F238E27FC236}">
                <a16:creationId xmlns:a16="http://schemas.microsoft.com/office/drawing/2014/main" id="{7A4F9CB0-5BAD-423D-BD97-DADD9FFF08E9}"/>
              </a:ext>
            </a:extLst>
          </p:cNvPr>
          <p:cNvSpPr txBox="1"/>
          <p:nvPr/>
        </p:nvSpPr>
        <p:spPr>
          <a:xfrm>
            <a:off x="-27432" y="364215"/>
            <a:ext cx="9628631" cy="1309269"/>
          </a:xfrm>
          <a:prstGeom prst="rect">
            <a:avLst/>
          </a:prstGeom>
          <a:noFill/>
        </p:spPr>
        <p:txBody>
          <a:bodyPr wrap="square" rtlCol="0">
            <a:spAutoFit/>
          </a:bodyPr>
          <a:lstStyle/>
          <a:p>
            <a:pPr algn="ctr"/>
            <a:r>
              <a:rPr lang="en-GB" sz="2400" b="1" dirty="0">
                <a:solidFill>
                  <a:schemeClr val="accent2"/>
                </a:solidFill>
              </a:rPr>
              <a:t>Current international work for the conservation of the Eurasian Curlew </a:t>
            </a:r>
            <a:r>
              <a:rPr lang="en-GB" sz="2400" b="1" i="1" dirty="0">
                <a:solidFill>
                  <a:schemeClr val="accent2"/>
                </a:solidFill>
              </a:rPr>
              <a:t>Numenius arquata</a:t>
            </a:r>
            <a:r>
              <a:rPr lang="en-GB" sz="2400" b="1" dirty="0">
                <a:solidFill>
                  <a:schemeClr val="accent2"/>
                </a:solidFill>
              </a:rPr>
              <a:t>: note for prospective funders</a:t>
            </a:r>
          </a:p>
          <a:p>
            <a:endParaRPr lang="en-GB" sz="3108" b="1" dirty="0"/>
          </a:p>
        </p:txBody>
      </p:sp>
      <p:sp>
        <p:nvSpPr>
          <p:cNvPr id="8" name="TextBox 7">
            <a:extLst>
              <a:ext uri="{FF2B5EF4-FFF2-40B4-BE49-F238E27FC236}">
                <a16:creationId xmlns:a16="http://schemas.microsoft.com/office/drawing/2014/main" id="{A3B949B2-9950-48E1-90A6-575F14C133F8}"/>
              </a:ext>
            </a:extLst>
          </p:cNvPr>
          <p:cNvSpPr txBox="1"/>
          <p:nvPr/>
        </p:nvSpPr>
        <p:spPr>
          <a:xfrm>
            <a:off x="202020" y="1473028"/>
            <a:ext cx="9135075" cy="738664"/>
          </a:xfrm>
          <a:prstGeom prst="rect">
            <a:avLst/>
          </a:prstGeom>
          <a:noFill/>
        </p:spPr>
        <p:txBody>
          <a:bodyPr wrap="square" rtlCol="0">
            <a:spAutoFit/>
          </a:bodyPr>
          <a:lstStyle/>
          <a:p>
            <a:pPr algn="ctr"/>
            <a:r>
              <a:rPr lang="en-GB" sz="1400" b="1" dirty="0">
                <a:solidFill>
                  <a:schemeClr val="accent2"/>
                </a:solidFill>
              </a:rPr>
              <a:t>The below summaries are the 12 priorities for work between 2018 and 2021. They were agreed by the Eurasian Curlew International Working Group, a group consisting of Eurasian Curlew experts and governments signed up to the Agreement on the Conservation of Africa-Eurasian </a:t>
            </a:r>
            <a:r>
              <a:rPr lang="en-GB" sz="1400" b="1" dirty="0" err="1">
                <a:solidFill>
                  <a:schemeClr val="accent2"/>
                </a:solidFill>
              </a:rPr>
              <a:t>Waterbirds</a:t>
            </a:r>
            <a:r>
              <a:rPr lang="en-GB" sz="1400" b="1" dirty="0">
                <a:solidFill>
                  <a:schemeClr val="accent2"/>
                </a:solidFill>
              </a:rPr>
              <a:t> (AEWA)…</a:t>
            </a:r>
          </a:p>
        </p:txBody>
      </p:sp>
      <p:sp>
        <p:nvSpPr>
          <p:cNvPr id="9" name="TextBox 8">
            <a:extLst>
              <a:ext uri="{FF2B5EF4-FFF2-40B4-BE49-F238E27FC236}">
                <a16:creationId xmlns:a16="http://schemas.microsoft.com/office/drawing/2014/main" id="{BE4752F3-C3EF-40F6-9FDE-2F1E47E7BC14}"/>
              </a:ext>
            </a:extLst>
          </p:cNvPr>
          <p:cNvSpPr txBox="1"/>
          <p:nvPr/>
        </p:nvSpPr>
        <p:spPr>
          <a:xfrm>
            <a:off x="241060" y="2751166"/>
            <a:ext cx="4242389" cy="2246769"/>
          </a:xfrm>
          <a:prstGeom prst="rect">
            <a:avLst/>
          </a:prstGeom>
          <a:noFill/>
        </p:spPr>
        <p:txBody>
          <a:bodyPr wrap="square" rtlCol="0">
            <a:spAutoFit/>
          </a:bodyPr>
          <a:lstStyle/>
          <a:p>
            <a:r>
              <a:rPr lang="en-GB" sz="1400" b="1" dirty="0"/>
              <a:t>1. Conserving important breeding sites </a:t>
            </a:r>
            <a:r>
              <a:rPr lang="en-GB" sz="1400" dirty="0"/>
              <a:t>- We urgently need new resources at important breeding areas for Eurasian Curlew across Europe and Russia. This will pay for staff and equipment to monitor curlew and to coordinate and undertake site-specific conservation work. A network of these sites would improve our understanding of conservation techniques for curlew, how they are faring across different parts of their breeding range - and facilitate more international collaboration.</a:t>
            </a:r>
          </a:p>
        </p:txBody>
      </p:sp>
      <p:sp>
        <p:nvSpPr>
          <p:cNvPr id="10" name="TextBox 9">
            <a:extLst>
              <a:ext uri="{FF2B5EF4-FFF2-40B4-BE49-F238E27FC236}">
                <a16:creationId xmlns:a16="http://schemas.microsoft.com/office/drawing/2014/main" id="{14BD7DAE-6488-493E-818D-14458842D79D}"/>
              </a:ext>
            </a:extLst>
          </p:cNvPr>
          <p:cNvSpPr txBox="1"/>
          <p:nvPr/>
        </p:nvSpPr>
        <p:spPr>
          <a:xfrm>
            <a:off x="4797313" y="9259996"/>
            <a:ext cx="4598580" cy="1384995"/>
          </a:xfrm>
          <a:prstGeom prst="rect">
            <a:avLst/>
          </a:prstGeom>
          <a:noFill/>
        </p:spPr>
        <p:txBody>
          <a:bodyPr wrap="square" rtlCol="0">
            <a:spAutoFit/>
          </a:bodyPr>
          <a:lstStyle/>
          <a:p>
            <a:r>
              <a:rPr lang="en-GB" sz="1400" b="1" dirty="0"/>
              <a:t>12. Future rural development guidance </a:t>
            </a:r>
            <a:r>
              <a:rPr lang="en-GB" sz="1400" dirty="0"/>
              <a:t>- In many countries, the fate of curlew populations is heavily influenced by wider decisions on farming and other land uses such as forestry and wind farms. We need to produce guidance on these policies to help ensure curlew conservation is accounted for in future policy discussions and decisions. </a:t>
            </a:r>
          </a:p>
        </p:txBody>
      </p:sp>
      <p:sp>
        <p:nvSpPr>
          <p:cNvPr id="12" name="TextBox 11">
            <a:extLst>
              <a:ext uri="{FF2B5EF4-FFF2-40B4-BE49-F238E27FC236}">
                <a16:creationId xmlns:a16="http://schemas.microsoft.com/office/drawing/2014/main" id="{F69C79E6-A872-43D0-92F5-DE9D6633C76C}"/>
              </a:ext>
            </a:extLst>
          </p:cNvPr>
          <p:cNvSpPr txBox="1"/>
          <p:nvPr/>
        </p:nvSpPr>
        <p:spPr>
          <a:xfrm>
            <a:off x="4747554" y="2714407"/>
            <a:ext cx="4589541" cy="954107"/>
          </a:xfrm>
          <a:prstGeom prst="rect">
            <a:avLst/>
          </a:prstGeom>
          <a:noFill/>
        </p:spPr>
        <p:txBody>
          <a:bodyPr wrap="square" rtlCol="0">
            <a:spAutoFit/>
          </a:bodyPr>
          <a:lstStyle/>
          <a:p>
            <a:r>
              <a:rPr lang="en-GB" sz="1400" b="1" dirty="0"/>
              <a:t>6. Understanding habitats </a:t>
            </a:r>
            <a:r>
              <a:rPr lang="en-GB" sz="1400" dirty="0"/>
              <a:t>– we need to better understand fine-scale habitat usage by curlews on their breeding grounds. Improved understanding of their ecological needs will help inform future conservation management.</a:t>
            </a:r>
          </a:p>
        </p:txBody>
      </p:sp>
      <p:sp>
        <p:nvSpPr>
          <p:cNvPr id="13" name="TextBox 12">
            <a:extLst>
              <a:ext uri="{FF2B5EF4-FFF2-40B4-BE49-F238E27FC236}">
                <a16:creationId xmlns:a16="http://schemas.microsoft.com/office/drawing/2014/main" id="{002984CD-4B24-4D68-98CD-589EAF694AFC}"/>
              </a:ext>
            </a:extLst>
          </p:cNvPr>
          <p:cNvSpPr txBox="1"/>
          <p:nvPr/>
        </p:nvSpPr>
        <p:spPr>
          <a:xfrm>
            <a:off x="4784613" y="6045998"/>
            <a:ext cx="4366783" cy="954107"/>
          </a:xfrm>
          <a:prstGeom prst="rect">
            <a:avLst/>
          </a:prstGeom>
          <a:noFill/>
        </p:spPr>
        <p:txBody>
          <a:bodyPr wrap="square" rtlCol="0">
            <a:spAutoFit/>
          </a:bodyPr>
          <a:lstStyle/>
          <a:p>
            <a:r>
              <a:rPr lang="en-GB" sz="1400" b="1" dirty="0"/>
              <a:t>9. Understanding predation </a:t>
            </a:r>
            <a:r>
              <a:rPr lang="en-GB" sz="1400" dirty="0"/>
              <a:t>– we need to collate and exchange information on the effect predation is having on productivity so we have up-to-date information on this important topic.</a:t>
            </a:r>
          </a:p>
        </p:txBody>
      </p:sp>
      <p:sp>
        <p:nvSpPr>
          <p:cNvPr id="14" name="TextBox 13">
            <a:extLst>
              <a:ext uri="{FF2B5EF4-FFF2-40B4-BE49-F238E27FC236}">
                <a16:creationId xmlns:a16="http://schemas.microsoft.com/office/drawing/2014/main" id="{0DBE7D4C-69DF-44E3-BE2C-E9B3F9807A13}"/>
              </a:ext>
            </a:extLst>
          </p:cNvPr>
          <p:cNvSpPr txBox="1"/>
          <p:nvPr/>
        </p:nvSpPr>
        <p:spPr>
          <a:xfrm>
            <a:off x="4769557" y="3874551"/>
            <a:ext cx="4598580" cy="738664"/>
          </a:xfrm>
          <a:prstGeom prst="rect">
            <a:avLst/>
          </a:prstGeom>
          <a:noFill/>
        </p:spPr>
        <p:txBody>
          <a:bodyPr wrap="square" rtlCol="0">
            <a:spAutoFit/>
          </a:bodyPr>
          <a:lstStyle/>
          <a:p>
            <a:r>
              <a:rPr lang="en-GB" sz="1400" b="1" dirty="0"/>
              <a:t>7. Understanding food </a:t>
            </a:r>
            <a:r>
              <a:rPr lang="en-GB" sz="1400" dirty="0"/>
              <a:t>– this research topic is linked to the above one. Little information is available on the quality and availability of food for chicks.</a:t>
            </a:r>
          </a:p>
        </p:txBody>
      </p:sp>
      <p:sp>
        <p:nvSpPr>
          <p:cNvPr id="15" name="TextBox 14">
            <a:extLst>
              <a:ext uri="{FF2B5EF4-FFF2-40B4-BE49-F238E27FC236}">
                <a16:creationId xmlns:a16="http://schemas.microsoft.com/office/drawing/2014/main" id="{0B328189-8A56-4438-BE96-7A8173FC65A0}"/>
              </a:ext>
            </a:extLst>
          </p:cNvPr>
          <p:cNvSpPr txBox="1"/>
          <p:nvPr/>
        </p:nvSpPr>
        <p:spPr>
          <a:xfrm>
            <a:off x="4769557" y="4857695"/>
            <a:ext cx="4589541" cy="954107"/>
          </a:xfrm>
          <a:prstGeom prst="rect">
            <a:avLst/>
          </a:prstGeom>
          <a:noFill/>
        </p:spPr>
        <p:txBody>
          <a:bodyPr wrap="square" rtlCol="0">
            <a:spAutoFit/>
          </a:bodyPr>
          <a:lstStyle/>
          <a:p>
            <a:r>
              <a:rPr lang="en-GB" sz="1400" b="1" dirty="0"/>
              <a:t>8. Understanding migration </a:t>
            </a:r>
            <a:r>
              <a:rPr lang="en-GB" sz="1400" dirty="0"/>
              <a:t>– we need to analyse all the data and information in relation to curlew migration so as to better understand migratory connectivity between breeding and wintering regions and countries.</a:t>
            </a:r>
          </a:p>
        </p:txBody>
      </p:sp>
      <p:sp>
        <p:nvSpPr>
          <p:cNvPr id="16" name="TextBox 15">
            <a:extLst>
              <a:ext uri="{FF2B5EF4-FFF2-40B4-BE49-F238E27FC236}">
                <a16:creationId xmlns:a16="http://schemas.microsoft.com/office/drawing/2014/main" id="{85D0204F-4E20-4CA5-9845-98708D745B81}"/>
              </a:ext>
            </a:extLst>
          </p:cNvPr>
          <p:cNvSpPr txBox="1"/>
          <p:nvPr/>
        </p:nvSpPr>
        <p:spPr>
          <a:xfrm>
            <a:off x="218007" y="9465658"/>
            <a:ext cx="4241627" cy="1169551"/>
          </a:xfrm>
          <a:prstGeom prst="rect">
            <a:avLst/>
          </a:prstGeom>
          <a:noFill/>
        </p:spPr>
        <p:txBody>
          <a:bodyPr wrap="square" rtlCol="0">
            <a:spAutoFit/>
          </a:bodyPr>
          <a:lstStyle/>
          <a:p>
            <a:r>
              <a:rPr lang="en-GB" sz="1400" b="1" dirty="0"/>
              <a:t>5. Ensuring any hunting is sustainable </a:t>
            </a:r>
            <a:r>
              <a:rPr lang="en-GB" sz="1400" dirty="0"/>
              <a:t>– hunting in France is a divisive topic. We need hunters, scientists, hunters and conservationist to come together to ensure that if hunting is to continue in the future, it is sustainable and based on the latest scientific evidence</a:t>
            </a:r>
          </a:p>
        </p:txBody>
      </p:sp>
      <p:sp>
        <p:nvSpPr>
          <p:cNvPr id="17" name="TextBox 16">
            <a:extLst>
              <a:ext uri="{FF2B5EF4-FFF2-40B4-BE49-F238E27FC236}">
                <a16:creationId xmlns:a16="http://schemas.microsoft.com/office/drawing/2014/main" id="{92682379-440C-49F9-9D1E-6FB3BDD352C1}"/>
              </a:ext>
            </a:extLst>
          </p:cNvPr>
          <p:cNvSpPr txBox="1"/>
          <p:nvPr/>
        </p:nvSpPr>
        <p:spPr>
          <a:xfrm>
            <a:off x="216907" y="6601094"/>
            <a:ext cx="4366784" cy="1169551"/>
          </a:xfrm>
          <a:prstGeom prst="rect">
            <a:avLst/>
          </a:prstGeom>
          <a:noFill/>
        </p:spPr>
        <p:txBody>
          <a:bodyPr wrap="square" rtlCol="0">
            <a:spAutoFit/>
          </a:bodyPr>
          <a:lstStyle/>
          <a:p>
            <a:r>
              <a:rPr lang="en-GB" sz="1400" b="1" dirty="0"/>
              <a:t>3. Russian curlews </a:t>
            </a:r>
            <a:r>
              <a:rPr lang="en-GB" sz="1400" dirty="0"/>
              <a:t>– Russia is massively important for Russia, but estimates of population size are based on poor quality data. With extra resource, Russian experts could improve our understanding of how the species is faring in the country. </a:t>
            </a:r>
          </a:p>
        </p:txBody>
      </p:sp>
      <p:sp>
        <p:nvSpPr>
          <p:cNvPr id="18" name="TextBox 17">
            <a:extLst>
              <a:ext uri="{FF2B5EF4-FFF2-40B4-BE49-F238E27FC236}">
                <a16:creationId xmlns:a16="http://schemas.microsoft.com/office/drawing/2014/main" id="{06F9E4FB-5249-4AEC-832D-C4A5C8AD5487}"/>
              </a:ext>
            </a:extLst>
          </p:cNvPr>
          <p:cNvSpPr txBox="1"/>
          <p:nvPr/>
        </p:nvSpPr>
        <p:spPr>
          <a:xfrm>
            <a:off x="218007" y="7997212"/>
            <a:ext cx="4313740" cy="1169551"/>
          </a:xfrm>
          <a:prstGeom prst="rect">
            <a:avLst/>
          </a:prstGeom>
          <a:noFill/>
        </p:spPr>
        <p:txBody>
          <a:bodyPr wrap="square" rtlCol="0">
            <a:spAutoFit/>
          </a:bodyPr>
          <a:lstStyle/>
          <a:p>
            <a:r>
              <a:rPr lang="en-GB" sz="1400" b="1" dirty="0"/>
              <a:t>4. Guidance on monitoring </a:t>
            </a:r>
            <a:r>
              <a:rPr lang="en-GB" sz="1400" dirty="0"/>
              <a:t>– with the above plans focussed on encouraging more people to study curlews, we need to make sure they do so in a safe way and in a way that allows us to compare the results between different studies. </a:t>
            </a:r>
          </a:p>
        </p:txBody>
      </p:sp>
      <p:sp>
        <p:nvSpPr>
          <p:cNvPr id="19" name="TextBox 18">
            <a:extLst>
              <a:ext uri="{FF2B5EF4-FFF2-40B4-BE49-F238E27FC236}">
                <a16:creationId xmlns:a16="http://schemas.microsoft.com/office/drawing/2014/main" id="{27896FE9-992B-4A24-B353-F9E6E655C34C}"/>
              </a:ext>
            </a:extLst>
          </p:cNvPr>
          <p:cNvSpPr txBox="1"/>
          <p:nvPr/>
        </p:nvSpPr>
        <p:spPr>
          <a:xfrm>
            <a:off x="218007" y="5199388"/>
            <a:ext cx="4401924" cy="1169551"/>
          </a:xfrm>
          <a:prstGeom prst="rect">
            <a:avLst/>
          </a:prstGeom>
          <a:noFill/>
        </p:spPr>
        <p:txBody>
          <a:bodyPr wrap="square" rtlCol="0">
            <a:spAutoFit/>
          </a:bodyPr>
          <a:lstStyle/>
          <a:p>
            <a:r>
              <a:rPr lang="en-GB" sz="1400" b="1" dirty="0"/>
              <a:t>2. Expanded monitoring </a:t>
            </a:r>
            <a:r>
              <a:rPr lang="en-GB" sz="1400" dirty="0"/>
              <a:t>– we need to better understand population and demographic trends. Demographic parameters include things like breeding success and annual adult survival. We can do this by expanding and enhancing curlew surveys across the breeding range. </a:t>
            </a:r>
          </a:p>
        </p:txBody>
      </p:sp>
      <p:sp>
        <p:nvSpPr>
          <p:cNvPr id="20" name="TextBox 19">
            <a:extLst>
              <a:ext uri="{FF2B5EF4-FFF2-40B4-BE49-F238E27FC236}">
                <a16:creationId xmlns:a16="http://schemas.microsoft.com/office/drawing/2014/main" id="{93F8941E-9150-4BF1-93C6-6687B4AE8BAC}"/>
              </a:ext>
            </a:extLst>
          </p:cNvPr>
          <p:cNvSpPr txBox="1"/>
          <p:nvPr/>
        </p:nvSpPr>
        <p:spPr>
          <a:xfrm>
            <a:off x="4800599" y="7162891"/>
            <a:ext cx="4401924" cy="954107"/>
          </a:xfrm>
          <a:prstGeom prst="rect">
            <a:avLst/>
          </a:prstGeom>
          <a:noFill/>
        </p:spPr>
        <p:txBody>
          <a:bodyPr wrap="square" rtlCol="0">
            <a:spAutoFit/>
          </a:bodyPr>
          <a:lstStyle/>
          <a:p>
            <a:r>
              <a:rPr lang="en-GB" sz="1400" b="1" dirty="0"/>
              <a:t>10. Understanding other threats </a:t>
            </a:r>
            <a:r>
              <a:rPr lang="en-GB" sz="1400" dirty="0"/>
              <a:t>– with an eye on the future, we need to collate information and the opinions of experts in relation to the things we don’t fully understand - but that might be impacting on curlew populations. </a:t>
            </a:r>
          </a:p>
        </p:txBody>
      </p:sp>
      <p:sp>
        <p:nvSpPr>
          <p:cNvPr id="21" name="TextBox 20">
            <a:extLst>
              <a:ext uri="{FF2B5EF4-FFF2-40B4-BE49-F238E27FC236}">
                <a16:creationId xmlns:a16="http://schemas.microsoft.com/office/drawing/2014/main" id="{45D85F55-8083-4AA9-AEF7-C3D320854562}"/>
              </a:ext>
            </a:extLst>
          </p:cNvPr>
          <p:cNvSpPr txBox="1"/>
          <p:nvPr/>
        </p:nvSpPr>
        <p:spPr>
          <a:xfrm>
            <a:off x="4784613" y="8322207"/>
            <a:ext cx="4401924" cy="738664"/>
          </a:xfrm>
          <a:prstGeom prst="rect">
            <a:avLst/>
          </a:prstGeom>
          <a:noFill/>
        </p:spPr>
        <p:txBody>
          <a:bodyPr wrap="square" rtlCol="0">
            <a:spAutoFit/>
          </a:bodyPr>
          <a:lstStyle/>
          <a:p>
            <a:r>
              <a:rPr lang="en-GB" sz="1400" b="1" dirty="0"/>
              <a:t>11. Letting people know </a:t>
            </a:r>
            <a:r>
              <a:rPr lang="en-GB" sz="1400" dirty="0"/>
              <a:t>– we need to make sure people know we are doing this work and why, so we can improve support across the flyway.</a:t>
            </a:r>
          </a:p>
        </p:txBody>
      </p:sp>
      <p:sp>
        <p:nvSpPr>
          <p:cNvPr id="24" name="Rectangle 23">
            <a:extLst>
              <a:ext uri="{FF2B5EF4-FFF2-40B4-BE49-F238E27FC236}">
                <a16:creationId xmlns:a16="http://schemas.microsoft.com/office/drawing/2014/main" id="{3C55EE05-E686-40F1-8B7A-7288AD40D2D5}"/>
              </a:ext>
            </a:extLst>
          </p:cNvPr>
          <p:cNvSpPr/>
          <p:nvPr/>
        </p:nvSpPr>
        <p:spPr>
          <a:xfrm>
            <a:off x="3413228" y="11524784"/>
            <a:ext cx="5985953" cy="1169551"/>
          </a:xfrm>
          <a:prstGeom prst="rect">
            <a:avLst/>
          </a:prstGeom>
        </p:spPr>
        <p:txBody>
          <a:bodyPr wrap="square">
            <a:spAutoFit/>
          </a:bodyPr>
          <a:lstStyle/>
          <a:p>
            <a:pPr algn="ctr"/>
            <a:r>
              <a:rPr lang="en-GB" sz="1400" dirty="0"/>
              <a:t>For more information please visit </a:t>
            </a:r>
            <a:r>
              <a:rPr lang="en-GB" sz="1400" dirty="0">
                <a:hlinkClick r:id="rId4"/>
              </a:rPr>
              <a:t>https://www.unep-aewa.org/en/meeting/1st-meeting-aewa-eurasian-curlew-international-working-group-na-arquata-breeding-range</a:t>
            </a:r>
            <a:r>
              <a:rPr lang="en-GB" sz="1400" dirty="0"/>
              <a:t> or contact Daniel Brown, Coordinator of the AEWA international working group via </a:t>
            </a:r>
            <a:r>
              <a:rPr lang="en-GB" sz="1400" dirty="0">
                <a:hlinkClick r:id="rId5"/>
              </a:rPr>
              <a:t>Daniel.brown@rspb.org.uk</a:t>
            </a:r>
            <a:r>
              <a:rPr lang="en-GB" sz="1400" dirty="0"/>
              <a:t> . Background image courtesy of Szabolcs Nagy.</a:t>
            </a:r>
          </a:p>
        </p:txBody>
      </p:sp>
      <p:pic>
        <p:nvPicPr>
          <p:cNvPr id="28" name="Picture 27">
            <a:extLst>
              <a:ext uri="{FF2B5EF4-FFF2-40B4-BE49-F238E27FC236}">
                <a16:creationId xmlns:a16="http://schemas.microsoft.com/office/drawing/2014/main" id="{CC74012F-548D-42D3-A92C-C22F8E3D3253}"/>
              </a:ext>
            </a:extLst>
          </p:cNvPr>
          <p:cNvPicPr/>
          <p:nvPr/>
        </p:nvPicPr>
        <p:blipFill rotWithShape="1">
          <a:blip r:embed="rId6"/>
          <a:srcRect l="14140" t="-10" r="6723" b="-1284"/>
          <a:stretch/>
        </p:blipFill>
        <p:spPr bwMode="auto">
          <a:xfrm>
            <a:off x="308160" y="11507857"/>
            <a:ext cx="1334770" cy="1088390"/>
          </a:xfrm>
          <a:prstGeom prst="rect">
            <a:avLst/>
          </a:prstGeom>
          <a:ln>
            <a:noFill/>
          </a:ln>
          <a:extLst>
            <a:ext uri="{53640926-AAD7-44D8-BBD7-CCE9431645EC}">
              <a14:shadowObscured xmlns:a14="http://schemas.microsoft.com/office/drawing/2010/main"/>
            </a:ext>
          </a:extLst>
        </p:spPr>
      </p:pic>
      <p:pic>
        <p:nvPicPr>
          <p:cNvPr id="29" name="Picture 28" descr="Image result for AEWA">
            <a:hlinkClick r:id="rId7"/>
            <a:extLst>
              <a:ext uri="{FF2B5EF4-FFF2-40B4-BE49-F238E27FC236}">
                <a16:creationId xmlns:a16="http://schemas.microsoft.com/office/drawing/2014/main" id="{E46C1093-6CC1-4FB9-8224-3FD46EE4C282}"/>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60694" y="11507857"/>
            <a:ext cx="1334770" cy="1088390"/>
          </a:xfrm>
          <a:prstGeom prst="rect">
            <a:avLst/>
          </a:prstGeom>
          <a:noFill/>
          <a:ln>
            <a:noFill/>
          </a:ln>
        </p:spPr>
      </p:pic>
    </p:spTree>
    <p:extLst>
      <p:ext uri="{BB962C8B-B14F-4D97-AF65-F5344CB8AC3E}">
        <p14:creationId xmlns:p14="http://schemas.microsoft.com/office/powerpoint/2010/main" val="410844970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5015</TotalTime>
  <Words>627</Words>
  <Application>Microsoft Office PowerPoint</Application>
  <PresentationFormat>A3 Paper (297x420 mm)</PresentationFormat>
  <Paragraphs>15</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Brown</dc:creator>
  <cp:lastModifiedBy>Jeannine Dicken</cp:lastModifiedBy>
  <cp:revision>6</cp:revision>
  <cp:lastPrinted>2020-04-09T21:42:50Z</cp:lastPrinted>
  <dcterms:created xsi:type="dcterms:W3CDTF">2020-04-08T09:23:52Z</dcterms:created>
  <dcterms:modified xsi:type="dcterms:W3CDTF">2020-11-05T09:20:52Z</dcterms:modified>
</cp:coreProperties>
</file>